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5"/>
    <p:sldId id="257" r:id="rId26"/>
    <p:sldId id="258" r:id="rId27"/>
    <p:sldId id="259" r:id="rId28"/>
    <p:sldId id="260" r:id="rId29"/>
    <p:sldId id="261" r:id="rId30"/>
    <p:sldId id="262" r:id="rId31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Neue Machina" charset="1" panose="00000500000000000000"/>
      <p:regular r:id="rId10"/>
    </p:embeddedFont>
    <p:embeddedFont>
      <p:font typeface="Neue Machina Light" charset="1" panose="00000400000000000000"/>
      <p:regular r:id="rId11"/>
    </p:embeddedFont>
    <p:embeddedFont>
      <p:font typeface="Neue Machina Ultra-Bold" charset="1" panose="00000900000000000000"/>
      <p:regular r:id="rId12"/>
    </p:embeddedFont>
    <p:embeddedFont>
      <p:font typeface="Rubik" charset="1" panose="00000000000000000000"/>
      <p:regular r:id="rId13"/>
    </p:embeddedFont>
    <p:embeddedFont>
      <p:font typeface="Rubik Bold" charset="1" panose="00000800000000000000"/>
      <p:regular r:id="rId14"/>
    </p:embeddedFont>
    <p:embeddedFont>
      <p:font typeface="Rubik Italics" charset="1" panose="00000000000000000000"/>
      <p:regular r:id="rId15"/>
    </p:embeddedFont>
    <p:embeddedFont>
      <p:font typeface="Rubik Bold Italics" charset="1" panose="00000800000000000000"/>
      <p:regular r:id="rId16"/>
    </p:embeddedFont>
    <p:embeddedFont>
      <p:font typeface="Rubik Light" charset="1" panose="00000400000000000000"/>
      <p:regular r:id="rId17"/>
    </p:embeddedFont>
    <p:embeddedFont>
      <p:font typeface="Rubik Light Italics" charset="1" panose="00000400000000000000"/>
      <p:regular r:id="rId18"/>
    </p:embeddedFont>
    <p:embeddedFont>
      <p:font typeface="Rubik Medium" charset="1" panose="00000600000000000000"/>
      <p:regular r:id="rId19"/>
    </p:embeddedFont>
    <p:embeddedFont>
      <p:font typeface="Rubik Medium Italics" charset="1" panose="00000600000000000000"/>
      <p:regular r:id="rId20"/>
    </p:embeddedFont>
    <p:embeddedFont>
      <p:font typeface="Rubik Semi-Bold" charset="1" panose="00000000000000000000"/>
      <p:regular r:id="rId21"/>
    </p:embeddedFont>
    <p:embeddedFont>
      <p:font typeface="Rubik Semi-Bold Italics" charset="1" panose="00000000000000000000"/>
      <p:regular r:id="rId22"/>
    </p:embeddedFont>
    <p:embeddedFont>
      <p:font typeface="Rubik Heavy" charset="1" panose="00000A00000000000000"/>
      <p:regular r:id="rId23"/>
    </p:embeddedFont>
    <p:embeddedFont>
      <p:font typeface="Rubik Heavy Italics" charset="1" panose="00000A0000000000000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slides/slide1.xml" Type="http://schemas.openxmlformats.org/officeDocument/2006/relationships/slide"/><Relationship Id="rId26" Target="slides/slide2.xml" Type="http://schemas.openxmlformats.org/officeDocument/2006/relationships/slide"/><Relationship Id="rId27" Target="slides/slide3.xml" Type="http://schemas.openxmlformats.org/officeDocument/2006/relationships/slide"/><Relationship Id="rId28" Target="slides/slide4.xml" Type="http://schemas.openxmlformats.org/officeDocument/2006/relationships/slide"/><Relationship Id="rId29" Target="slides/slide5.xml" Type="http://schemas.openxmlformats.org/officeDocument/2006/relationships/slide"/><Relationship Id="rId3" Target="viewProps.xml" Type="http://schemas.openxmlformats.org/officeDocument/2006/relationships/viewProps"/><Relationship Id="rId30" Target="slides/slide6.xml" Type="http://schemas.openxmlformats.org/officeDocument/2006/relationships/slide"/><Relationship Id="rId31" Target="slides/slide7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https://www.kaggle.com/datasets/aspillai/bitcoin-price-trends-with-indicators-8-years" TargetMode="External" Type="http://schemas.openxmlformats.org/officeDocument/2006/relationships/hyperlink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jpeg" Type="http://schemas.openxmlformats.org/officeDocument/2006/relationships/image"/><Relationship Id="rId4" Target="../media/image7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6.jpeg" Type="http://schemas.openxmlformats.org/officeDocument/2006/relationships/image"/><Relationship Id="rId4" Target="../media/image10.png" Type="http://schemas.openxmlformats.org/officeDocument/2006/relationships/image"/><Relationship Id="rId5" Target="../media/image11.png" Type="http://schemas.openxmlformats.org/officeDocument/2006/relationships/image"/><Relationship Id="rId6" Target="../media/image12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3.png" Type="http://schemas.openxmlformats.org/officeDocument/2006/relationships/image"/><Relationship Id="rId4" Target="../media/image14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0002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707307" y="4149538"/>
            <a:ext cx="9223562" cy="9223562"/>
          </a:xfrm>
          <a:custGeom>
            <a:avLst/>
            <a:gdLst/>
            <a:ahLst/>
            <a:cxnLst/>
            <a:rect r="r" b="b" t="t" l="l"/>
            <a:pathLst>
              <a:path h="9223562" w="9223562">
                <a:moveTo>
                  <a:pt x="0" y="0"/>
                </a:moveTo>
                <a:lnTo>
                  <a:pt x="9223562" y="0"/>
                </a:lnTo>
                <a:lnTo>
                  <a:pt x="9223562" y="9223562"/>
                </a:lnTo>
                <a:lnTo>
                  <a:pt x="0" y="92235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5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301005" y="-2917571"/>
            <a:ext cx="11027492" cy="11027492"/>
          </a:xfrm>
          <a:custGeom>
            <a:avLst/>
            <a:gdLst/>
            <a:ahLst/>
            <a:cxnLst/>
            <a:rect r="r" b="b" t="t" l="l"/>
            <a:pathLst>
              <a:path h="11027492" w="11027492">
                <a:moveTo>
                  <a:pt x="0" y="0"/>
                </a:moveTo>
                <a:lnTo>
                  <a:pt x="11027492" y="0"/>
                </a:lnTo>
                <a:lnTo>
                  <a:pt x="11027492" y="11027493"/>
                </a:lnTo>
                <a:lnTo>
                  <a:pt x="0" y="1102749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5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855317" y="1277190"/>
            <a:ext cx="7403983" cy="7732619"/>
          </a:xfrm>
          <a:custGeom>
            <a:avLst/>
            <a:gdLst/>
            <a:ahLst/>
            <a:cxnLst/>
            <a:rect r="r" b="b" t="t" l="l"/>
            <a:pathLst>
              <a:path h="7732619" w="7403983">
                <a:moveTo>
                  <a:pt x="0" y="0"/>
                </a:moveTo>
                <a:lnTo>
                  <a:pt x="7403983" y="0"/>
                </a:lnTo>
                <a:lnTo>
                  <a:pt x="7403983" y="7732620"/>
                </a:lnTo>
                <a:lnTo>
                  <a:pt x="0" y="773262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0" y="19159"/>
            <a:ext cx="4159480" cy="1819773"/>
          </a:xfrm>
          <a:custGeom>
            <a:avLst/>
            <a:gdLst/>
            <a:ahLst/>
            <a:cxnLst/>
            <a:rect r="r" b="b" t="t" l="l"/>
            <a:pathLst>
              <a:path h="1819773" w="4159480">
                <a:moveTo>
                  <a:pt x="0" y="0"/>
                </a:moveTo>
                <a:lnTo>
                  <a:pt x="4159480" y="0"/>
                </a:lnTo>
                <a:lnTo>
                  <a:pt x="4159480" y="1819772"/>
                </a:lnTo>
                <a:lnTo>
                  <a:pt x="0" y="181977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3939252" y="-22352"/>
            <a:ext cx="4348748" cy="1299542"/>
          </a:xfrm>
          <a:custGeom>
            <a:avLst/>
            <a:gdLst/>
            <a:ahLst/>
            <a:cxnLst/>
            <a:rect r="r" b="b" t="t" l="l"/>
            <a:pathLst>
              <a:path h="1299542" w="4348748">
                <a:moveTo>
                  <a:pt x="0" y="0"/>
                </a:moveTo>
                <a:lnTo>
                  <a:pt x="4348748" y="0"/>
                </a:lnTo>
                <a:lnTo>
                  <a:pt x="4348748" y="1299542"/>
                </a:lnTo>
                <a:lnTo>
                  <a:pt x="0" y="129954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3307528"/>
            <a:ext cx="8826617" cy="29984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80"/>
              </a:lnSpc>
              <a:spcBef>
                <a:spcPct val="0"/>
              </a:spcBef>
            </a:pPr>
            <a:r>
              <a:rPr lang="en-US" sz="5700">
                <a:solidFill>
                  <a:srgbClr val="FFFFFF"/>
                </a:solidFill>
                <a:latin typeface="Neue Machina Ultra-Bold"/>
                <a:hlinkClick r:id="rId6" tooltip="https://www.kaggle.com/datasets/aspillai/bitcoin-price-trends-with-indicators-8-years"/>
              </a:rPr>
              <a:t>Bitcoin Price Trends With Indicators (9Years)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549709" y="6201216"/>
            <a:ext cx="7594291" cy="14890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24"/>
              </a:lnSpc>
            </a:pPr>
            <a:r>
              <a:rPr lang="en-US" sz="2499">
                <a:solidFill>
                  <a:srgbClr val="FFFFFF"/>
                </a:solidFill>
                <a:latin typeface="Rubik"/>
              </a:rPr>
              <a:t>       ASEEL ALGHAMDI</a:t>
            </a:r>
          </a:p>
          <a:p>
            <a:pPr algn="ctr">
              <a:lnSpc>
                <a:spcPts val="4024"/>
              </a:lnSpc>
            </a:pPr>
            <a:r>
              <a:rPr lang="en-US" sz="2499">
                <a:solidFill>
                  <a:srgbClr val="FFFFFF"/>
                </a:solidFill>
                <a:latin typeface="Rubik"/>
              </a:rPr>
              <a:t>     MISFER ALGOSA</a:t>
            </a:r>
          </a:p>
          <a:p>
            <a:pPr algn="ctr">
              <a:lnSpc>
                <a:spcPts val="4024"/>
              </a:lnSpc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0002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2053889"/>
            <a:ext cx="7181826" cy="6179223"/>
          </a:xfrm>
          <a:custGeom>
            <a:avLst/>
            <a:gdLst/>
            <a:ahLst/>
            <a:cxnLst/>
            <a:rect r="r" b="b" t="t" l="l"/>
            <a:pathLst>
              <a:path h="6179223" w="7181826">
                <a:moveTo>
                  <a:pt x="0" y="0"/>
                </a:moveTo>
                <a:lnTo>
                  <a:pt x="7181826" y="0"/>
                </a:lnTo>
                <a:lnTo>
                  <a:pt x="7181826" y="6179222"/>
                </a:lnTo>
                <a:lnTo>
                  <a:pt x="0" y="61792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518786" y="6537753"/>
            <a:ext cx="1116653" cy="899531"/>
          </a:xfrm>
          <a:custGeom>
            <a:avLst/>
            <a:gdLst/>
            <a:ahLst/>
            <a:cxnLst/>
            <a:rect r="r" b="b" t="t" l="l"/>
            <a:pathLst>
              <a:path h="899531" w="1116653">
                <a:moveTo>
                  <a:pt x="0" y="0"/>
                </a:moveTo>
                <a:lnTo>
                  <a:pt x="1116653" y="0"/>
                </a:lnTo>
                <a:lnTo>
                  <a:pt x="1116653" y="899532"/>
                </a:lnTo>
                <a:lnTo>
                  <a:pt x="0" y="89953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43529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805063" y="6537753"/>
            <a:ext cx="1116653" cy="899531"/>
          </a:xfrm>
          <a:custGeom>
            <a:avLst/>
            <a:gdLst/>
            <a:ahLst/>
            <a:cxnLst/>
            <a:rect r="r" b="b" t="t" l="l"/>
            <a:pathLst>
              <a:path h="899531" w="1116653">
                <a:moveTo>
                  <a:pt x="0" y="0"/>
                </a:moveTo>
                <a:lnTo>
                  <a:pt x="1116654" y="0"/>
                </a:lnTo>
                <a:lnTo>
                  <a:pt x="1116654" y="899532"/>
                </a:lnTo>
                <a:lnTo>
                  <a:pt x="0" y="89953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43529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3772053" y="793391"/>
            <a:ext cx="4231643" cy="1094155"/>
          </a:xfrm>
          <a:custGeom>
            <a:avLst/>
            <a:gdLst/>
            <a:ahLst/>
            <a:cxnLst/>
            <a:rect r="r" b="b" t="t" l="l"/>
            <a:pathLst>
              <a:path h="1094155" w="4231643">
                <a:moveTo>
                  <a:pt x="0" y="0"/>
                </a:moveTo>
                <a:lnTo>
                  <a:pt x="4231644" y="0"/>
                </a:lnTo>
                <a:lnTo>
                  <a:pt x="4231644" y="1094156"/>
                </a:lnTo>
                <a:lnTo>
                  <a:pt x="0" y="109415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6423" r="-5406" b="-11292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9518786" y="1744672"/>
            <a:ext cx="6572554" cy="1130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100"/>
              </a:lnSpc>
              <a:spcBef>
                <a:spcPct val="0"/>
              </a:spcBef>
            </a:pPr>
            <a:r>
              <a:rPr lang="en-US" sz="6500">
                <a:solidFill>
                  <a:srgbClr val="FFFFFF"/>
                </a:solidFill>
                <a:latin typeface="Neue Machina Ultra-Bold"/>
              </a:rPr>
              <a:t>Data Set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859303" y="6612327"/>
            <a:ext cx="435620" cy="8277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642"/>
              </a:lnSpc>
              <a:spcBef>
                <a:spcPct val="0"/>
              </a:spcBef>
            </a:pPr>
            <a:r>
              <a:rPr lang="en-US" sz="4744">
                <a:solidFill>
                  <a:srgbClr val="FFFFFF"/>
                </a:solidFill>
                <a:latin typeface="Neue Machina Ultra-Bold"/>
              </a:rPr>
              <a:t>9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685944" y="7342035"/>
            <a:ext cx="865391" cy="5333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41"/>
              </a:lnSpc>
            </a:pPr>
            <a:r>
              <a:rPr lang="en-US" sz="2199">
                <a:solidFill>
                  <a:srgbClr val="FFFFFF"/>
                </a:solidFill>
                <a:latin typeface="Rubik"/>
              </a:rPr>
              <a:t>Years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862802" y="6586952"/>
            <a:ext cx="1001176" cy="8880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580"/>
              </a:lnSpc>
              <a:spcBef>
                <a:spcPct val="0"/>
              </a:spcBef>
            </a:pPr>
            <a:r>
              <a:rPr lang="en-US" sz="4700">
                <a:solidFill>
                  <a:srgbClr val="FFFFFF"/>
                </a:solidFill>
                <a:latin typeface="Neue Machina Ultra-Bold"/>
              </a:rPr>
              <a:t>20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883136" y="7404884"/>
            <a:ext cx="1075985" cy="5943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41"/>
              </a:lnSpc>
            </a:pPr>
            <a:r>
              <a:rPr lang="en-US" sz="2199">
                <a:solidFill>
                  <a:srgbClr val="FFFFFF"/>
                </a:solidFill>
                <a:latin typeface="Rubik"/>
              </a:rPr>
              <a:t>column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144000" y="4136064"/>
            <a:ext cx="6947341" cy="1772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43"/>
              </a:lnSpc>
            </a:pPr>
            <a:r>
              <a:rPr lang="en-US" sz="2200">
                <a:solidFill>
                  <a:srgbClr val="FFFFFF"/>
                </a:solidFill>
                <a:latin typeface="Rubik"/>
              </a:rPr>
              <a:t>We utilized scrolling functionality to gather data spanning the past 9 years on Bitcoin prices from the Coingecko website, subsequently analyzing the dataset. The collected data comprises 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0002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80725" y="5143500"/>
            <a:ext cx="15197101" cy="4452599"/>
          </a:xfrm>
          <a:custGeom>
            <a:avLst/>
            <a:gdLst/>
            <a:ahLst/>
            <a:cxnLst/>
            <a:rect r="r" b="b" t="t" l="l"/>
            <a:pathLst>
              <a:path h="4452599" w="15197101">
                <a:moveTo>
                  <a:pt x="0" y="0"/>
                </a:moveTo>
                <a:lnTo>
                  <a:pt x="15197101" y="0"/>
                </a:lnTo>
                <a:lnTo>
                  <a:pt x="15197101" y="4452599"/>
                </a:lnTo>
                <a:lnTo>
                  <a:pt x="0" y="445259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204" t="-31782" r="-1759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80725" y="184419"/>
            <a:ext cx="15197101" cy="4959081"/>
          </a:xfrm>
          <a:custGeom>
            <a:avLst/>
            <a:gdLst/>
            <a:ahLst/>
            <a:cxnLst/>
            <a:rect r="r" b="b" t="t" l="l"/>
            <a:pathLst>
              <a:path h="4959081" w="15197101">
                <a:moveTo>
                  <a:pt x="0" y="0"/>
                </a:moveTo>
                <a:lnTo>
                  <a:pt x="15197101" y="0"/>
                </a:lnTo>
                <a:lnTo>
                  <a:pt x="15197101" y="4959081"/>
                </a:lnTo>
                <a:lnTo>
                  <a:pt x="0" y="49590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756" t="-25583" r="0" b="-18084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0002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707307" y="4149538"/>
            <a:ext cx="9223562" cy="9223562"/>
          </a:xfrm>
          <a:custGeom>
            <a:avLst/>
            <a:gdLst/>
            <a:ahLst/>
            <a:cxnLst/>
            <a:rect r="r" b="b" t="t" l="l"/>
            <a:pathLst>
              <a:path h="9223562" w="9223562">
                <a:moveTo>
                  <a:pt x="0" y="0"/>
                </a:moveTo>
                <a:lnTo>
                  <a:pt x="9223562" y="0"/>
                </a:lnTo>
                <a:lnTo>
                  <a:pt x="9223562" y="9223562"/>
                </a:lnTo>
                <a:lnTo>
                  <a:pt x="0" y="92235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5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858147"/>
            <a:ext cx="899668" cy="899531"/>
          </a:xfrm>
          <a:custGeom>
            <a:avLst/>
            <a:gdLst/>
            <a:ahLst/>
            <a:cxnLst/>
            <a:rect r="r" b="b" t="t" l="l"/>
            <a:pathLst>
              <a:path h="899531" w="899668">
                <a:moveTo>
                  <a:pt x="0" y="0"/>
                </a:moveTo>
                <a:lnTo>
                  <a:pt x="899668" y="0"/>
                </a:lnTo>
                <a:lnTo>
                  <a:pt x="899668" y="899531"/>
                </a:lnTo>
                <a:lnTo>
                  <a:pt x="0" y="89953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317" t="0" r="-76829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7648010"/>
            <a:ext cx="899668" cy="899531"/>
          </a:xfrm>
          <a:custGeom>
            <a:avLst/>
            <a:gdLst/>
            <a:ahLst/>
            <a:cxnLst/>
            <a:rect r="r" b="b" t="t" l="l"/>
            <a:pathLst>
              <a:path h="899531" w="899668">
                <a:moveTo>
                  <a:pt x="0" y="0"/>
                </a:moveTo>
                <a:lnTo>
                  <a:pt x="899668" y="0"/>
                </a:lnTo>
                <a:lnTo>
                  <a:pt x="899668" y="899532"/>
                </a:lnTo>
                <a:lnTo>
                  <a:pt x="0" y="89953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317" t="0" r="-76829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667489" y="4243969"/>
            <a:ext cx="899668" cy="899531"/>
          </a:xfrm>
          <a:custGeom>
            <a:avLst/>
            <a:gdLst/>
            <a:ahLst/>
            <a:cxnLst/>
            <a:rect r="r" b="b" t="t" l="l"/>
            <a:pathLst>
              <a:path h="899531" w="899668">
                <a:moveTo>
                  <a:pt x="0" y="0"/>
                </a:moveTo>
                <a:lnTo>
                  <a:pt x="899668" y="0"/>
                </a:lnTo>
                <a:lnTo>
                  <a:pt x="899668" y="899531"/>
                </a:lnTo>
                <a:lnTo>
                  <a:pt x="0" y="89953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317" t="0" r="-76829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928368" y="167602"/>
            <a:ext cx="8638789" cy="3367501"/>
          </a:xfrm>
          <a:custGeom>
            <a:avLst/>
            <a:gdLst/>
            <a:ahLst/>
            <a:cxnLst/>
            <a:rect r="r" b="b" t="t" l="l"/>
            <a:pathLst>
              <a:path h="3367501" w="8638789">
                <a:moveTo>
                  <a:pt x="0" y="0"/>
                </a:moveTo>
                <a:lnTo>
                  <a:pt x="8638789" y="0"/>
                </a:lnTo>
                <a:lnTo>
                  <a:pt x="8638789" y="3367501"/>
                </a:lnTo>
                <a:lnTo>
                  <a:pt x="0" y="336750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687090" y="6054134"/>
            <a:ext cx="8880067" cy="4062325"/>
          </a:xfrm>
          <a:custGeom>
            <a:avLst/>
            <a:gdLst/>
            <a:ahLst/>
            <a:cxnLst/>
            <a:rect r="r" b="b" t="t" l="l"/>
            <a:pathLst>
              <a:path h="4062325" w="8880067">
                <a:moveTo>
                  <a:pt x="0" y="0"/>
                </a:moveTo>
                <a:lnTo>
                  <a:pt x="8880067" y="0"/>
                </a:lnTo>
                <a:lnTo>
                  <a:pt x="8880067" y="4062324"/>
                </a:lnTo>
                <a:lnTo>
                  <a:pt x="0" y="406232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2707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751447" y="3411507"/>
            <a:ext cx="7536553" cy="3275664"/>
          </a:xfrm>
          <a:custGeom>
            <a:avLst/>
            <a:gdLst/>
            <a:ahLst/>
            <a:cxnLst/>
            <a:rect r="r" b="b" t="t" l="l"/>
            <a:pathLst>
              <a:path h="3275664" w="7536553">
                <a:moveTo>
                  <a:pt x="0" y="0"/>
                </a:moveTo>
                <a:lnTo>
                  <a:pt x="7536553" y="0"/>
                </a:lnTo>
                <a:lnTo>
                  <a:pt x="7536553" y="3275663"/>
                </a:lnTo>
                <a:lnTo>
                  <a:pt x="0" y="327566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028700" y="942975"/>
            <a:ext cx="658390" cy="644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9"/>
              </a:lnSpc>
              <a:spcBef>
                <a:spcPct val="0"/>
              </a:spcBef>
            </a:pPr>
            <a:r>
              <a:rPr lang="en-US" sz="3664">
                <a:solidFill>
                  <a:srgbClr val="FFFFFF"/>
                </a:solidFill>
                <a:latin typeface="Neue Machina Ultra-Bold"/>
              </a:rPr>
              <a:t>1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49339" y="7732839"/>
            <a:ext cx="658390" cy="644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9"/>
              </a:lnSpc>
              <a:spcBef>
                <a:spcPct val="0"/>
              </a:spcBef>
            </a:pPr>
            <a:r>
              <a:rPr lang="en-US" sz="3664">
                <a:solidFill>
                  <a:srgbClr val="FFFFFF"/>
                </a:solidFill>
                <a:latin typeface="Neue Machina Ultra-Bold"/>
              </a:rPr>
              <a:t>2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788128" y="4328797"/>
            <a:ext cx="658390" cy="644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9"/>
              </a:lnSpc>
              <a:spcBef>
                <a:spcPct val="0"/>
              </a:spcBef>
            </a:pPr>
            <a:r>
              <a:rPr lang="en-US" sz="3664">
                <a:solidFill>
                  <a:srgbClr val="FFFFFF"/>
                </a:solidFill>
                <a:latin typeface="Neue Machina Ultra-Bold"/>
              </a:rPr>
              <a:t>3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0002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125997" y="-2488425"/>
            <a:ext cx="7989289" cy="7989289"/>
          </a:xfrm>
          <a:custGeom>
            <a:avLst/>
            <a:gdLst/>
            <a:ahLst/>
            <a:cxnLst/>
            <a:rect r="r" b="b" t="t" l="l"/>
            <a:pathLst>
              <a:path h="7989289" w="7989289">
                <a:moveTo>
                  <a:pt x="0" y="0"/>
                </a:moveTo>
                <a:lnTo>
                  <a:pt x="7989290" y="0"/>
                </a:lnTo>
                <a:lnTo>
                  <a:pt x="7989290" y="7989290"/>
                </a:lnTo>
                <a:lnTo>
                  <a:pt x="0" y="798929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5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1028700"/>
            <a:ext cx="3748760" cy="3317653"/>
          </a:xfrm>
          <a:custGeom>
            <a:avLst/>
            <a:gdLst/>
            <a:ahLst/>
            <a:cxnLst/>
            <a:rect r="r" b="b" t="t" l="l"/>
            <a:pathLst>
              <a:path h="3317653" w="3748760">
                <a:moveTo>
                  <a:pt x="0" y="0"/>
                </a:moveTo>
                <a:lnTo>
                  <a:pt x="3748760" y="0"/>
                </a:lnTo>
                <a:lnTo>
                  <a:pt x="3748760" y="3317653"/>
                </a:lnTo>
                <a:lnTo>
                  <a:pt x="0" y="331765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825464" y="4646519"/>
            <a:ext cx="9223562" cy="9223562"/>
          </a:xfrm>
          <a:custGeom>
            <a:avLst/>
            <a:gdLst/>
            <a:ahLst/>
            <a:cxnLst/>
            <a:rect r="r" b="b" t="t" l="l"/>
            <a:pathLst>
              <a:path h="9223562" w="9223562">
                <a:moveTo>
                  <a:pt x="0" y="0"/>
                </a:moveTo>
                <a:lnTo>
                  <a:pt x="9223562" y="0"/>
                </a:lnTo>
                <a:lnTo>
                  <a:pt x="9223562" y="9223562"/>
                </a:lnTo>
                <a:lnTo>
                  <a:pt x="0" y="92235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5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130256" y="2411798"/>
            <a:ext cx="12481840" cy="7334628"/>
          </a:xfrm>
          <a:custGeom>
            <a:avLst/>
            <a:gdLst/>
            <a:ahLst/>
            <a:cxnLst/>
            <a:rect r="r" b="b" t="t" l="l"/>
            <a:pathLst>
              <a:path h="7334628" w="12481840">
                <a:moveTo>
                  <a:pt x="0" y="0"/>
                </a:moveTo>
                <a:lnTo>
                  <a:pt x="12481839" y="0"/>
                </a:lnTo>
                <a:lnTo>
                  <a:pt x="12481839" y="7334628"/>
                </a:lnTo>
                <a:lnTo>
                  <a:pt x="0" y="733462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367" r="0" b="-1367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777460" y="962025"/>
            <a:ext cx="11403200" cy="1021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060"/>
              </a:lnSpc>
              <a:spcBef>
                <a:spcPct val="0"/>
              </a:spcBef>
            </a:pPr>
            <a:r>
              <a:rPr lang="en-US" sz="2900">
                <a:solidFill>
                  <a:srgbClr val="FFFFFF"/>
                </a:solidFill>
                <a:latin typeface="Neue Machina Ultra-Bold"/>
              </a:rPr>
              <a:t>Use machine learning histogram to predicted next day closing prices for the 100 entries in the test data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0002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540393" y="1028700"/>
            <a:ext cx="13097483" cy="8229600"/>
          </a:xfrm>
          <a:custGeom>
            <a:avLst/>
            <a:gdLst/>
            <a:ahLst/>
            <a:cxnLst/>
            <a:rect r="r" b="b" t="t" l="l"/>
            <a:pathLst>
              <a:path h="8229600" w="13097483">
                <a:moveTo>
                  <a:pt x="0" y="0"/>
                </a:moveTo>
                <a:lnTo>
                  <a:pt x="13097483" y="0"/>
                </a:lnTo>
                <a:lnTo>
                  <a:pt x="1309748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49" r="0" b="-249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0002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647519" y="-3583081"/>
            <a:ext cx="9223562" cy="9223562"/>
          </a:xfrm>
          <a:custGeom>
            <a:avLst/>
            <a:gdLst/>
            <a:ahLst/>
            <a:cxnLst/>
            <a:rect r="r" b="b" t="t" l="l"/>
            <a:pathLst>
              <a:path h="9223562" w="9223562">
                <a:moveTo>
                  <a:pt x="0" y="0"/>
                </a:moveTo>
                <a:lnTo>
                  <a:pt x="9223562" y="0"/>
                </a:lnTo>
                <a:lnTo>
                  <a:pt x="9223562" y="9223562"/>
                </a:lnTo>
                <a:lnTo>
                  <a:pt x="0" y="92235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5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372100" y="1371995"/>
            <a:ext cx="8887200" cy="7543011"/>
          </a:xfrm>
          <a:custGeom>
            <a:avLst/>
            <a:gdLst/>
            <a:ahLst/>
            <a:cxnLst/>
            <a:rect r="r" b="b" t="t" l="l"/>
            <a:pathLst>
              <a:path h="7543011" w="8887200">
                <a:moveTo>
                  <a:pt x="0" y="0"/>
                </a:moveTo>
                <a:lnTo>
                  <a:pt x="8887200" y="0"/>
                </a:lnTo>
                <a:lnTo>
                  <a:pt x="8887200" y="7543010"/>
                </a:lnTo>
                <a:lnTo>
                  <a:pt x="0" y="754301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3129155"/>
            <a:ext cx="9894908" cy="28066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1200"/>
              </a:lnSpc>
            </a:pPr>
            <a:r>
              <a:rPr lang="en-US" sz="8000">
                <a:solidFill>
                  <a:srgbClr val="FFFFFF"/>
                </a:solidFill>
                <a:latin typeface="Neue Machina Ultra-Bold"/>
              </a:rPr>
              <a:t>Thank You</a:t>
            </a:r>
          </a:p>
          <a:p>
            <a:pPr>
              <a:lnSpc>
                <a:spcPts val="11200"/>
              </a:lnSpc>
              <a:spcBef>
                <a:spcPct val="0"/>
              </a:spcBef>
            </a:pPr>
            <a:r>
              <a:rPr lang="en-US" sz="8000">
                <a:solidFill>
                  <a:srgbClr val="FFFFFF"/>
                </a:solidFill>
                <a:latin typeface="Neue Machina Ultra-Bold"/>
              </a:rPr>
              <a:t>For Watching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-3247408" y="3300605"/>
            <a:ext cx="9972373" cy="9972373"/>
          </a:xfrm>
          <a:custGeom>
            <a:avLst/>
            <a:gdLst/>
            <a:ahLst/>
            <a:cxnLst/>
            <a:rect r="r" b="b" t="t" l="l"/>
            <a:pathLst>
              <a:path h="9972373" w="9972373">
                <a:moveTo>
                  <a:pt x="0" y="0"/>
                </a:moveTo>
                <a:lnTo>
                  <a:pt x="9972373" y="0"/>
                </a:lnTo>
                <a:lnTo>
                  <a:pt x="9972373" y="9972373"/>
                </a:lnTo>
                <a:lnTo>
                  <a:pt x="0" y="997237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5000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DAGBGtoXea0</dc:identifier>
  <dcterms:modified xsi:type="dcterms:W3CDTF">2011-08-01T06:04:30Z</dcterms:modified>
  <cp:revision>1</cp:revision>
  <dc:title>Bitcoin Price Trends With Indicators (8 Years)</dc:title>
</cp:coreProperties>
</file>

<file path=docProps/thumbnail.jpeg>
</file>